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42" r:id="rId3"/>
    <p:sldMasterId id="2147483759" r:id="rId4"/>
  </p:sldMasterIdLst>
  <p:notesMasterIdLst>
    <p:notesMasterId r:id="rId79"/>
  </p:notesMasterIdLst>
  <p:sldIdLst>
    <p:sldId id="322" r:id="rId5"/>
    <p:sldId id="327" r:id="rId6"/>
    <p:sldId id="325" r:id="rId7"/>
    <p:sldId id="329" r:id="rId8"/>
    <p:sldId id="328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26" r:id="rId27"/>
    <p:sldId id="347" r:id="rId28"/>
    <p:sldId id="324" r:id="rId29"/>
    <p:sldId id="323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256" r:id="rId38"/>
    <p:sldId id="299" r:id="rId39"/>
    <p:sldId id="293" r:id="rId40"/>
    <p:sldId id="264" r:id="rId41"/>
    <p:sldId id="260" r:id="rId42"/>
    <p:sldId id="318" r:id="rId43"/>
    <p:sldId id="309" r:id="rId44"/>
    <p:sldId id="302" r:id="rId45"/>
    <p:sldId id="300" r:id="rId46"/>
    <p:sldId id="314" r:id="rId47"/>
    <p:sldId id="296" r:id="rId48"/>
    <p:sldId id="305" r:id="rId49"/>
    <p:sldId id="294" r:id="rId50"/>
    <p:sldId id="306" r:id="rId51"/>
    <p:sldId id="295" r:id="rId52"/>
    <p:sldId id="307" r:id="rId53"/>
    <p:sldId id="312" r:id="rId54"/>
    <p:sldId id="321" r:id="rId55"/>
    <p:sldId id="313" r:id="rId56"/>
    <p:sldId id="319" r:id="rId57"/>
    <p:sldId id="315" r:id="rId58"/>
    <p:sldId id="398" r:id="rId59"/>
    <p:sldId id="399" r:id="rId60"/>
    <p:sldId id="400" r:id="rId61"/>
    <p:sldId id="401" r:id="rId62"/>
    <p:sldId id="402" r:id="rId63"/>
    <p:sldId id="403" r:id="rId64"/>
    <p:sldId id="404" r:id="rId65"/>
    <p:sldId id="405" r:id="rId66"/>
    <p:sldId id="406" r:id="rId67"/>
    <p:sldId id="407" r:id="rId68"/>
    <p:sldId id="408" r:id="rId69"/>
    <p:sldId id="409" r:id="rId70"/>
    <p:sldId id="410" r:id="rId71"/>
    <p:sldId id="411" r:id="rId72"/>
    <p:sldId id="412" r:id="rId73"/>
    <p:sldId id="413" r:id="rId74"/>
    <p:sldId id="414" r:id="rId75"/>
    <p:sldId id="415" r:id="rId76"/>
    <p:sldId id="416" r:id="rId77"/>
    <p:sldId id="417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PQdaaOSJURMgimdZapONlg==" hashData="4lw3XxvUbisvt5lIQLoTAxuExZU="/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07E"/>
    <a:srgbClr val="5D0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30711" autoAdjust="0"/>
    <p:restoredTop sz="94681" autoAdjust="0"/>
  </p:normalViewPr>
  <p:slideViewPr>
    <p:cSldViewPr>
      <p:cViewPr varScale="1">
        <p:scale>
          <a:sx n="112" d="100"/>
          <a:sy n="112" d="100"/>
        </p:scale>
        <p:origin x="-14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198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87D71-8681-4A49-A7BC-AE120D1EA18F}" type="datetimeFigureOut">
              <a:rPr lang="en-US" smtClean="0"/>
              <a:t>8/19/16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85F85-812F-4289-B317-C108E39B4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1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933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4648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607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327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269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2715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9330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510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9994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284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162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2257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1099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95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88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12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171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319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3082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185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8/19/16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8/19/16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8/19/16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8/19/16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8/19/16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8/19/16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8/19/16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8/19/16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8/19/16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8/19/16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8/19/16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8/19/16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8/19/16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white"/>
                </a:solidFill>
                <a:latin typeface="Constantia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xmlns:p14="http://schemas.microsoft.com/office/powerpoint/2010/main" spd="slow" advClick="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0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66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67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69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70.JP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71.jp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72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73.jp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74.jp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75.jp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77.jp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78.jp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79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80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81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82.jp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83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64.gif"/><Relationship Id="rId6" Type="http://schemas.openxmlformats.org/officeDocument/2006/relationships/image" Target="../media/image84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bg2">
                <a:lumMod val="20000"/>
                <a:lumOff val="80000"/>
              </a:schemeClr>
            </a:gs>
            <a:gs pos="100000">
              <a:schemeClr val="bg1">
                <a:lumMod val="85000"/>
              </a:schemeClr>
            </a:gs>
            <a:gs pos="50000">
              <a:schemeClr val="bg2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534399" cy="32766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CPDD 78</a:t>
            </a:r>
            <a:r>
              <a:rPr lang="en-US" sz="4000" baseline="30000" dirty="0" smtClean="0">
                <a:solidFill>
                  <a:srgbClr val="0000FF"/>
                </a:solidFill>
              </a:rPr>
              <a:t>th</a:t>
            </a:r>
            <a:r>
              <a:rPr lang="en-US" sz="4000" dirty="0" smtClean="0">
                <a:solidFill>
                  <a:srgbClr val="0000FF"/>
                </a:solidFill>
              </a:rPr>
              <a:t> Annual Scientific Meeting</a:t>
            </a:r>
            <a:r>
              <a:rPr lang="en-US" sz="3600" dirty="0" smtClean="0">
                <a:solidFill>
                  <a:srgbClr val="0000FF"/>
                </a:solidFill>
              </a:rPr>
              <a:t/>
            </a:r>
            <a:br>
              <a:rPr lang="en-US" sz="3600" dirty="0" smtClean="0">
                <a:solidFill>
                  <a:srgbClr val="0000FF"/>
                </a:solidFill>
              </a:rPr>
            </a:br>
            <a:r>
              <a:rPr lang="en-US" sz="3600" dirty="0" smtClean="0">
                <a:solidFill>
                  <a:srgbClr val="0000FF"/>
                </a:solidFill>
              </a:rPr>
              <a:t/>
            </a:r>
            <a:br>
              <a:rPr lang="en-US" sz="3600" dirty="0" smtClean="0">
                <a:solidFill>
                  <a:srgbClr val="0000FF"/>
                </a:solidFill>
              </a:rPr>
            </a:br>
            <a:r>
              <a:rPr lang="en-US" sz="4400" b="1" dirty="0" smtClean="0">
                <a:solidFill>
                  <a:srgbClr val="FF0000"/>
                </a:solidFill>
              </a:rPr>
              <a:t>2016</a:t>
            </a:r>
            <a:br>
              <a:rPr lang="en-US" sz="4400" b="1" dirty="0" smtClean="0">
                <a:solidFill>
                  <a:srgbClr val="FF0000"/>
                </a:solidFill>
              </a:rPr>
            </a:br>
            <a:r>
              <a:rPr lang="en-US" sz="4400" b="1" dirty="0" smtClean="0">
                <a:solidFill>
                  <a:srgbClr val="FF0000"/>
                </a:solidFill>
              </a:rPr>
              <a:t>Travel Award Recipients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91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040">
        <p14:warp dir="in"/>
      </p:transition>
    </mc:Choice>
    <mc:Fallback>
      <p:transition xmlns:p14="http://schemas.microsoft.com/office/powerpoint/2010/main" spd="slow" advClick="0" advTm="404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Bradley </a:t>
            </a:r>
            <a:r>
              <a:rPr lang="en-US" sz="4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Kerridge</a:t>
            </a:r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, PhD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819400"/>
            <a:ext cx="6858000" cy="37517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12954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Columbia University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34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500">
        <p14:warp dir="in"/>
      </p:transition>
    </mc:Choice>
    <mc:Fallback>
      <p:transition xmlns:p14="http://schemas.microsoft.com/office/powerpoint/2010/main" spd="slow" advClick="0" advTm="45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583487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Allison </a:t>
            </a:r>
            <a:r>
              <a:rPr lang="en-US" sz="4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Kurti</a:t>
            </a:r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, PhD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6" name="Content Placeholder 5" descr="Alison.Kurti(1)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" b="4590"/>
          <a:stretch>
            <a:fillRect/>
          </a:stretch>
        </p:blipFill>
        <p:spPr>
          <a:xfrm>
            <a:off x="2667000" y="2133600"/>
            <a:ext cx="4038600" cy="4299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8382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University of Vermont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518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516">
        <p14:warp dir="in"/>
      </p:transition>
    </mc:Choice>
    <mc:Fallback>
      <p:transition xmlns:p14="http://schemas.microsoft.com/office/powerpoint/2010/main" spd="slow" advClick="0" advTm="551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583487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Rebecca McDonald, MSc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4" descr="RMcDonald_headsho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" b="2095"/>
          <a:stretch>
            <a:fillRect/>
          </a:stretch>
        </p:blipFill>
        <p:spPr>
          <a:xfrm>
            <a:off x="2362200" y="2057400"/>
            <a:ext cx="4648200" cy="4453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762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King’s College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45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887">
        <p14:warp dir="in"/>
      </p:transition>
    </mc:Choice>
    <mc:Fallback>
      <p:transition xmlns:p14="http://schemas.microsoft.com/office/powerpoint/2010/main" spd="slow" advClick="0" advTm="5887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583487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Irene </a:t>
            </a:r>
            <a:r>
              <a:rPr lang="en-US" sz="4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Pericot-Valverde</a:t>
            </a:r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, MA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6" name="Content Placeholder 5" descr="Irene_Pericot Valverde 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" b="1259"/>
          <a:stretch>
            <a:fillRect/>
          </a:stretch>
        </p:blipFill>
        <p:spPr>
          <a:xfrm>
            <a:off x="2971800" y="2057400"/>
            <a:ext cx="3048000" cy="4454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8382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University of Oviedo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127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5">
        <p14:warp dir="in"/>
      </p:transition>
    </mc:Choice>
    <mc:Fallback>
      <p:transition xmlns:p14="http://schemas.microsoft.com/office/powerpoint/2010/main" spd="slow" advClick="0" advTm="500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51012"/>
            <a:ext cx="7583487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Paul </a:t>
            </a:r>
            <a:r>
              <a:rPr lang="en-US" sz="4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Regier</a:t>
            </a:r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, PhD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4" descr="Regier_head shot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r="9149"/>
          <a:stretch>
            <a:fillRect/>
          </a:stretch>
        </p:blipFill>
        <p:spPr>
          <a:xfrm>
            <a:off x="2819400" y="2286000"/>
            <a:ext cx="3376147" cy="4132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20737" y="936812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University of Pennsylvania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449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951">
        <p14:warp dir="in"/>
      </p:transition>
    </mc:Choice>
    <mc:Fallback>
      <p:transition xmlns:p14="http://schemas.microsoft.com/office/powerpoint/2010/main" spd="slow" advClick="0" advTm="595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583487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Michael </a:t>
            </a:r>
            <a:r>
              <a:rPr lang="en-US" sz="4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Regner</a:t>
            </a:r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, MD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7" name="Content Placeholder 6" descr="Michael.Regne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" b="539"/>
          <a:stretch>
            <a:fillRect/>
          </a:stretch>
        </p:blipFill>
        <p:spPr>
          <a:xfrm>
            <a:off x="2895600" y="1981200"/>
            <a:ext cx="3362957" cy="4439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8382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University of Colorado Denver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63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35">
        <p14:warp dir="in"/>
      </p:transition>
    </mc:Choice>
    <mc:Fallback>
      <p:transition xmlns:p14="http://schemas.microsoft.com/office/powerpoint/2010/main" spd="slow" advClick="0" advTm="503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1999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Glenn-Milo Santos, PhD, MPH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4" descr="Glen-Milo_Santos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3" b="2447"/>
          <a:stretch/>
        </p:blipFill>
        <p:spPr>
          <a:xfrm>
            <a:off x="2514600" y="1981200"/>
            <a:ext cx="4218304" cy="4633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8382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UCSF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583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275">
        <p14:warp dir="in"/>
      </p:transition>
    </mc:Choice>
    <mc:Fallback>
      <p:transition xmlns:p14="http://schemas.microsoft.com/office/powerpoint/2010/main" spd="slow" advClick="0" advTm="527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1999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Roman </a:t>
            </a:r>
            <a:r>
              <a:rPr lang="en-US" sz="4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Shrestha</a:t>
            </a:r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, MPH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4" descr="Roman.Shestha-croppe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" b="3625"/>
          <a:stretch>
            <a:fillRect/>
          </a:stretch>
        </p:blipFill>
        <p:spPr>
          <a:xfrm>
            <a:off x="2209800" y="2286000"/>
            <a:ext cx="4800600" cy="4284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9144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University of Connecticut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65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114">
        <p14:warp dir="in"/>
      </p:transition>
    </mc:Choice>
    <mc:Fallback>
      <p:transition xmlns:p14="http://schemas.microsoft.com/office/powerpoint/2010/main" spd="slow" advClick="0" advTm="511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14"/>
            <a:ext cx="8381999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Fred Arne </a:t>
            </a:r>
            <a:r>
              <a:rPr lang="en-US" sz="4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Thorberg</a:t>
            </a:r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, PhD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4" descr="Fred_Arne.Thorberg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0" r="10570"/>
          <a:stretch>
            <a:fillRect/>
          </a:stretch>
        </p:blipFill>
        <p:spPr>
          <a:xfrm>
            <a:off x="3124200" y="1752600"/>
            <a:ext cx="2849630" cy="4818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637014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University of Oslo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404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526">
        <p14:warp dir="in"/>
      </p:transition>
    </mc:Choice>
    <mc:Fallback>
      <p:transition xmlns:p14="http://schemas.microsoft.com/office/powerpoint/2010/main" spd="slow" advClick="0" advTm="552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30"/>
            <a:ext cx="8381999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Denise </a:t>
            </a:r>
            <a:r>
              <a:rPr lang="en-US" sz="4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Vidot</a:t>
            </a:r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, PhD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4" descr="Denise_Vido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" b="4271"/>
          <a:stretch>
            <a:fillRect/>
          </a:stretch>
        </p:blipFill>
        <p:spPr>
          <a:xfrm>
            <a:off x="2514600" y="1971715"/>
            <a:ext cx="4267200" cy="4657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5334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University of Miami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37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258">
        <p14:warp dir="in"/>
      </p:transition>
    </mc:Choice>
    <mc:Fallback>
      <p:transition xmlns:p14="http://schemas.microsoft.com/office/powerpoint/2010/main" spd="slow" advClick="0" advTm="525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57400"/>
            <a:ext cx="7583487" cy="32004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FF"/>
                </a:solidFill>
                <a:latin typeface="Helvetica Neue"/>
                <a:cs typeface="Helvetica Neue"/>
              </a:rPr>
              <a:t>Congratulations to the 2016 CPDD Early Career Investigator Awardees!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66FF"/>
              </a:solidFill>
              <a:latin typeface="Helvetica Neue"/>
              <a:cs typeface="Helvetica Neu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432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308">
        <p14:warp dir="in"/>
      </p:transition>
    </mc:Choice>
    <mc:Fallback>
      <p:transition xmlns:p14="http://schemas.microsoft.com/office/powerpoint/2010/main" spd="slow" advClick="0" advTm="430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473"/>
            <a:ext cx="8381999" cy="8919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Christine Vinci, PhD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4" descr="Vinci_Phot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>
          <a:xfrm>
            <a:off x="2971800" y="2209800"/>
            <a:ext cx="3200400" cy="4500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143000"/>
            <a:ext cx="7924800" cy="914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University of Texas MD Anderson Cancer Center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508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714">
        <p14:warp dir="in"/>
      </p:transition>
    </mc:Choice>
    <mc:Fallback>
      <p:transition xmlns:p14="http://schemas.microsoft.com/office/powerpoint/2010/main" spd="slow" advClick="0" advTm="571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1999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Sarah W. Yip, MSc, PhD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7" name="Content Placeholder 6" descr="Sarah.Yip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6" r="17386"/>
          <a:stretch>
            <a:fillRect/>
          </a:stretch>
        </p:blipFill>
        <p:spPr>
          <a:xfrm>
            <a:off x="2888826" y="1752600"/>
            <a:ext cx="3359574" cy="487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609600"/>
            <a:ext cx="7924800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Yale University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43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910">
        <p14:warp dir="in"/>
      </p:transition>
    </mc:Choice>
    <mc:Fallback>
      <p:transition xmlns:p14="http://schemas.microsoft.com/office/powerpoint/2010/main" spd="slow" advClick="0" advTm="591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018"/>
            <a:ext cx="8381999" cy="1044388"/>
          </a:xfrm>
        </p:spPr>
        <p:txBody>
          <a:bodyPr/>
          <a:lstStyle/>
          <a:p>
            <a:pPr algn="ctr"/>
            <a:r>
              <a:rPr lang="en-US" sz="4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Yafang</a:t>
            </a:r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 Zhang, BS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4" descr="Zhang, Yafang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r="481"/>
          <a:stretch>
            <a:fillRect/>
          </a:stretch>
        </p:blipFill>
        <p:spPr>
          <a:xfrm>
            <a:off x="2819400" y="1752600"/>
            <a:ext cx="3505200" cy="4954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639618"/>
            <a:ext cx="8382000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University of Texas Medical Branch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030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6044">
        <p14:warp dir="in"/>
      </p:transition>
    </mc:Choice>
    <mc:Fallback>
      <p:transition xmlns:p14="http://schemas.microsoft.com/office/powerpoint/2010/main" spd="slow" advClick="0" advTm="604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057400"/>
            <a:ext cx="7543801" cy="3276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FF"/>
                </a:solidFill>
                <a:latin typeface="Helvetica Neue"/>
                <a:cs typeface="Helvetica Neue"/>
              </a:rPr>
              <a:t>Congratulations </a:t>
            </a:r>
            <a:b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FF"/>
                </a:solidFill>
                <a:latin typeface="Helvetica Neue"/>
                <a:cs typeface="Helvetica Neue"/>
              </a:rPr>
            </a:b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FF"/>
                </a:solidFill>
                <a:latin typeface="Helvetica Neue"/>
                <a:cs typeface="Helvetica Neue"/>
              </a:rPr>
              <a:t>to the 2016 </a:t>
            </a:r>
            <a:b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FF"/>
                </a:solidFill>
                <a:latin typeface="Helvetica Neue"/>
                <a:cs typeface="Helvetica Neue"/>
              </a:rPr>
            </a:b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FF"/>
                </a:solidFill>
                <a:latin typeface="Helvetica Neue"/>
                <a:cs typeface="Helvetica Neue"/>
              </a:rPr>
              <a:t>Stephen G.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FF"/>
                </a:solidFill>
                <a:latin typeface="Helvetica Neue"/>
                <a:cs typeface="Helvetica Neue"/>
              </a:rPr>
              <a:t>Holtzman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66FF"/>
                </a:solidFill>
                <a:latin typeface="Helvetica Neue"/>
                <a:cs typeface="Helvetica Neue"/>
              </a:rPr>
              <a:t> Travel Award Recipient!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66FF"/>
              </a:solidFill>
              <a:latin typeface="Helvetica Neue"/>
              <a:cs typeface="Helvetica Neu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3752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617">
        <p14:warp dir="in"/>
      </p:transition>
    </mc:Choice>
    <mc:Fallback>
      <p:transition xmlns:p14="http://schemas.microsoft.com/office/powerpoint/2010/main" spd="slow" advClick="0" advTm="5617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">
              <a:schemeClr val="bg1"/>
            </a:gs>
            <a:gs pos="100000">
              <a:schemeClr val="bg1"/>
            </a:gs>
            <a:gs pos="63000">
              <a:schemeClr val="bg2">
                <a:lumMod val="20000"/>
                <a:lumOff val="80000"/>
              </a:schemeClr>
            </a:gs>
            <a:gs pos="80000">
              <a:schemeClr val="bg1">
                <a:lumMod val="8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1999" cy="104438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Jae Kim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838200"/>
            <a:ext cx="8382000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Temple University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7" name="Content Placeholder 6" descr="Jae Kim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" b="2921"/>
          <a:stretch>
            <a:fillRect/>
          </a:stretch>
        </p:blipFill>
        <p:spPr>
          <a:xfrm>
            <a:off x="3124200" y="2286000"/>
            <a:ext cx="3486150" cy="4132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27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377">
        <p14:warp dir="in"/>
      </p:transition>
    </mc:Choice>
    <mc:Fallback>
      <p:transition xmlns:p14="http://schemas.microsoft.com/office/powerpoint/2010/main" spd="slow" advClick="0" advTm="5377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819400"/>
            <a:ext cx="7583487" cy="2362200"/>
          </a:xfrm>
        </p:spPr>
        <p:txBody>
          <a:bodyPr/>
          <a:lstStyle/>
          <a:p>
            <a:pPr algn="ctr"/>
            <a:r>
              <a:rPr lang="en-US" sz="4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elvetica Neue"/>
                <a:cs typeface="Helvetica Neue"/>
              </a:rPr>
              <a:t>Primm</a:t>
            </a:r>
            <a:r>
              <a:rPr lang="en-US" sz="4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Helvetica Neue"/>
                <a:cs typeface="Helvetica Neue"/>
              </a:rPr>
              <a:t>-Singleton Travel Awardees 2016</a:t>
            </a:r>
            <a:endParaRPr lang="en-US" sz="4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Helvetica Neue"/>
              <a:cs typeface="Helvetica Neu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95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618">
        <p14:warp dir="in"/>
      </p:transition>
    </mc:Choice>
    <mc:Fallback>
      <p:transition xmlns:p14="http://schemas.microsoft.com/office/powerpoint/2010/main" spd="slow" advClick="0" advTm="561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143000"/>
            <a:ext cx="3352800" cy="4343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Alexander </a:t>
            </a:r>
            <a:r>
              <a:rPr lang="en-US" dirty="0" err="1" smtClean="0">
                <a:solidFill>
                  <a:srgbClr val="000000"/>
                </a:solidFill>
              </a:rPr>
              <a:t>Armendariz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381000"/>
            <a:ext cx="5105400" cy="565673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6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194">
        <p14:warp dir="in"/>
      </p:transition>
    </mc:Choice>
    <mc:Fallback>
      <p:transition xmlns:p14="http://schemas.microsoft.com/office/powerpoint/2010/main" spd="slow" advClick="0" advTm="119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43000"/>
            <a:ext cx="4724400" cy="4343400"/>
          </a:xfrm>
        </p:spPr>
        <p:txBody>
          <a:bodyPr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Danni </a:t>
            </a:r>
            <a:r>
              <a:rPr lang="en-US" dirty="0" err="1" smtClean="0">
                <a:solidFill>
                  <a:srgbClr val="000000"/>
                </a:solidFill>
              </a:rPr>
              <a:t>Lanaway</a:t>
            </a:r>
            <a:r>
              <a:rPr lang="en-US" dirty="0" smtClean="0">
                <a:solidFill>
                  <a:srgbClr val="000000"/>
                </a:solidFill>
              </a:rPr>
              <a:t>, M.A.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University of </a:t>
            </a:r>
            <a:r>
              <a:rPr lang="en-US" dirty="0" err="1" smtClean="0">
                <a:solidFill>
                  <a:srgbClr val="000000"/>
                </a:solidFill>
              </a:rPr>
              <a:t>Cincinatti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57200"/>
            <a:ext cx="3124200" cy="5539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640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403">
        <p14:warp dir="in"/>
      </p:transition>
    </mc:Choice>
    <mc:Fallback>
      <p:transition xmlns:p14="http://schemas.microsoft.com/office/powerpoint/2010/main" spd="slow" advClick="0" advTm="5403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143000"/>
            <a:ext cx="3352800" cy="434340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Suky</a:t>
            </a:r>
            <a:r>
              <a:rPr lang="en-US" dirty="0" smtClean="0">
                <a:solidFill>
                  <a:srgbClr val="000000"/>
                </a:solidFill>
              </a:rPr>
              <a:t> Martinez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381000"/>
            <a:ext cx="5105400" cy="565673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36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620">
        <p14:warp dir="in"/>
      </p:transition>
    </mc:Choice>
    <mc:Fallback>
      <p:transition xmlns:p14="http://schemas.microsoft.com/office/powerpoint/2010/main" spd="slow" advClick="0" advTm="162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143000"/>
            <a:ext cx="3124200" cy="4343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Austin Nation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Ph.D., RN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+mn-lt"/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Austin.Na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r="4869"/>
          <a:stretch>
            <a:fillRect/>
          </a:stretch>
        </p:blipFill>
        <p:spPr>
          <a:xfrm>
            <a:off x="3657600" y="381000"/>
            <a:ext cx="5105400" cy="5656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754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475">
        <p14:warp dir="in"/>
      </p:transition>
    </mc:Choice>
    <mc:Fallback>
      <p:transition xmlns:p14="http://schemas.microsoft.com/office/powerpoint/2010/main" spd="slow" advClick="0" advTm="5475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583487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Sean Allen, </a:t>
            </a:r>
            <a:r>
              <a:rPr lang="en-US" sz="4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DrPh</a:t>
            </a:r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, MPH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4" descr="Sean.Allen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r="6143"/>
          <a:stretch>
            <a:fillRect/>
          </a:stretch>
        </p:blipFill>
        <p:spPr>
          <a:xfrm>
            <a:off x="2844748" y="1752600"/>
            <a:ext cx="3327452" cy="4741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0" y="6096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Johns Hopkins University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50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666">
        <p14:warp dir="in"/>
      </p:transition>
    </mc:Choice>
    <mc:Fallback>
      <p:transition xmlns:p14="http://schemas.microsoft.com/office/powerpoint/2010/main" spd="slow" advClick="0" advTm="566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143000"/>
            <a:ext cx="3352800" cy="4343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Steven Nieto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381000"/>
            <a:ext cx="5105400" cy="565673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289">
        <p14:warp dir="in"/>
      </p:transition>
    </mc:Choice>
    <mc:Fallback>
      <p:transition xmlns:p14="http://schemas.microsoft.com/office/powerpoint/2010/main" spd="slow" advClick="0" advTm="128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143000"/>
            <a:ext cx="3352800" cy="4343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Daniel Peterson PhD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Daniel_Peterson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9" b="21687"/>
          <a:stretch/>
        </p:blipFill>
        <p:spPr>
          <a:xfrm>
            <a:off x="3657600" y="838200"/>
            <a:ext cx="5145088" cy="4686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1517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13">
        <p14:warp dir="in"/>
      </p:transition>
    </mc:Choice>
    <mc:Fallback>
      <p:transition xmlns:p14="http://schemas.microsoft.com/office/powerpoint/2010/main" spd="slow" advClick="0" advTm="5013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143000"/>
            <a:ext cx="3352800" cy="4343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Claudia Soto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Soto, Claudia0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r="7654"/>
          <a:stretch>
            <a:fillRect/>
          </a:stretch>
        </p:blipFill>
        <p:spPr>
          <a:xfrm>
            <a:off x="4572000" y="304800"/>
            <a:ext cx="3641607" cy="601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3777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638">
        <p14:warp dir="in"/>
      </p:transition>
    </mc:Choice>
    <mc:Fallback>
      <p:transition xmlns:p14="http://schemas.microsoft.com/office/powerpoint/2010/main" spd="slow" advClick="0" advTm="463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143000"/>
            <a:ext cx="3352800" cy="434340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Yasmin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Zakiniaeiz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Yasmin Zakiniaeiz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4" r="9924"/>
          <a:stretch>
            <a:fillRect/>
          </a:stretch>
        </p:blipFill>
        <p:spPr>
          <a:xfrm>
            <a:off x="4724400" y="304800"/>
            <a:ext cx="3200400" cy="6052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0227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480">
        <p14:warp dir="in"/>
      </p:transition>
    </mc:Choice>
    <mc:Fallback>
      <p:transition xmlns:p14="http://schemas.microsoft.com/office/powerpoint/2010/main" spd="slow" advClick="0" advTm="548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2016 </a:t>
            </a:r>
            <a:r>
              <a:rPr lang="en-US" dirty="0"/>
              <a:t>NIDA Director’s Travel Award </a:t>
            </a:r>
            <a:r>
              <a:rPr lang="en-US" dirty="0" smtClean="0"/>
              <a:t>Recipients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5105400"/>
            <a:ext cx="2254885" cy="595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00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839">
        <p14:warp dir="in"/>
      </p:transition>
    </mc:Choice>
    <mc:Fallback>
      <p:transition xmlns:p14="http://schemas.microsoft.com/office/powerpoint/2010/main" spd="slow" advClick="0" advTm="583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Caroline A. Arout, PhD</a:t>
            </a:r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Yale University School of Medicine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9463" y="1905000"/>
            <a:ext cx="7583487" cy="4132730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7206" y="1951824"/>
            <a:ext cx="3207995" cy="4206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7043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669">
        <p14:warp dir="in"/>
      </p:transition>
    </mc:Choice>
    <mc:Fallback>
      <p:transition xmlns:p14="http://schemas.microsoft.com/office/powerpoint/2010/main" spd="slow" advClick="0" advTm="466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Jacob Borodovsky, BA</a:t>
            </a:r>
            <a:b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sz="2800" dirty="0"/>
              <a:t>Geisel School of Medicine at Dartmouth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4206240" cy="4206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941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478">
        <p14:warp dir="in"/>
      </p:transition>
    </mc:Choice>
    <mc:Fallback>
      <p:transition xmlns:p14="http://schemas.microsoft.com/office/powerpoint/2010/main" spd="slow" advClick="0" advTm="547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Hui Cheng, PhD</a:t>
            </a:r>
            <a:b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sz="2800" dirty="0" smtClean="0"/>
              <a:t>Michigan State University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23" y="1905000"/>
            <a:ext cx="6309361" cy="4206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7241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940">
        <p14:warp dir="in"/>
      </p:transition>
    </mc:Choice>
    <mc:Fallback>
      <p:transition xmlns:p14="http://schemas.microsoft.com/office/powerpoint/2010/main" spd="slow" advClick="0" advTm="494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Hanna Crooke, MPH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University of Florida 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831490"/>
            <a:ext cx="6301491" cy="4206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99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632">
        <p14:warp dir="in"/>
      </p:transition>
    </mc:Choice>
    <mc:Fallback>
      <p:transition xmlns:p14="http://schemas.microsoft.com/office/powerpoint/2010/main" spd="slow" advClick="0" advTm="463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Katie Doyle, MS</a:t>
            </a:r>
            <a:b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sz="2800" dirty="0" smtClean="0"/>
              <a:t>San Diego State University</a:t>
            </a:r>
          </a:p>
          <a:p>
            <a:r>
              <a:rPr lang="en-US" sz="2800" dirty="0" smtClean="0"/>
              <a:t>University of California, San Diego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343025" y="1831490"/>
            <a:ext cx="4206240" cy="4206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618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389">
        <p14:warp dir="in"/>
      </p:transition>
    </mc:Choice>
    <mc:Fallback>
      <p:transition xmlns:p14="http://schemas.microsoft.com/office/powerpoint/2010/main" spd="slow" advClick="0" advTm="538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583487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Seth Batten, MS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4" descr="Seth.Batte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" r="1426"/>
          <a:stretch>
            <a:fillRect/>
          </a:stretch>
        </p:blipFill>
        <p:spPr>
          <a:xfrm>
            <a:off x="3048000" y="1752600"/>
            <a:ext cx="2749570" cy="4741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0" y="5334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University of Kentucky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023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6065">
        <p14:warp dir="in"/>
      </p:transition>
    </mc:Choice>
    <mc:Fallback>
      <p:transition xmlns:p14="http://schemas.microsoft.com/office/powerpoint/2010/main" spd="slow" advClick="0" advTm="606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Brian J. Fairman, PhD</a:t>
            </a:r>
          </a:p>
          <a:p>
            <a:r>
              <a:rPr lang="en-US" sz="2800" dirty="0" smtClean="0">
                <a:solidFill>
                  <a:prstClr val="white"/>
                </a:solidFill>
              </a:rPr>
              <a:t>Johns Hopkins </a:t>
            </a:r>
          </a:p>
          <a:p>
            <a:r>
              <a:rPr lang="en-US" sz="2800" dirty="0" smtClean="0">
                <a:solidFill>
                  <a:prstClr val="white"/>
                </a:solidFill>
              </a:rPr>
              <a:t>Bloomberg School of Public Health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057400"/>
            <a:ext cx="4711775" cy="4206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52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963">
        <p14:warp dir="in"/>
      </p:transition>
    </mc:Choice>
    <mc:Fallback>
      <p:transition xmlns:p14="http://schemas.microsoft.com/office/powerpoint/2010/main" spd="slow" advClick="0" advTm="3963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M. Claire Greene, MPH</a:t>
            </a:r>
          </a:p>
          <a:p>
            <a:r>
              <a:rPr lang="en-US" sz="2800" dirty="0" smtClean="0">
                <a:solidFill>
                  <a:prstClr val="white"/>
                </a:solidFill>
              </a:rPr>
              <a:t>Johns Hopkins</a:t>
            </a:r>
          </a:p>
          <a:p>
            <a:r>
              <a:rPr lang="en-US" sz="2800" dirty="0" smtClean="0">
                <a:solidFill>
                  <a:prstClr val="white"/>
                </a:solidFill>
              </a:rPr>
              <a:t>Bloomberg School of Public Health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2724" y="2013025"/>
            <a:ext cx="5796960" cy="3840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1241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104">
        <p14:warp dir="in"/>
      </p:transition>
    </mc:Choice>
    <mc:Fallback>
      <p:transition xmlns:p14="http://schemas.microsoft.com/office/powerpoint/2010/main" spd="slow" advClick="0" advTm="410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Sally Huskinson, PhD</a:t>
            </a:r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University of Mississippi Medical Center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415004" y="2013025"/>
            <a:ext cx="4312399" cy="384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41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512">
        <p14:warp dir="in"/>
      </p:transition>
    </mc:Choice>
    <mc:Fallback>
      <p:transition xmlns:p14="http://schemas.microsoft.com/office/powerpoint/2010/main" spd="slow" advClick="0" advTm="551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/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/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/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Brantley Jarvis, PhD</a:t>
            </a:r>
            <a:b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sz="2800" dirty="0" smtClean="0">
                <a:solidFill>
                  <a:prstClr val="white"/>
                </a:solidFill>
              </a:rPr>
              <a:t>Johns Hopkins University School of Medicine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3866" y="1827551"/>
            <a:ext cx="3154680" cy="4206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7895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325">
        <p14:warp dir="in"/>
      </p:transition>
    </mc:Choice>
    <mc:Fallback>
      <p:transition xmlns:p14="http://schemas.microsoft.com/office/powerpoint/2010/main" spd="slow" advClick="0" advTm="5325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Tonisha Kearney-Ramos, PhD</a:t>
            </a:r>
            <a:b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sz="2800" dirty="0" smtClean="0">
                <a:solidFill>
                  <a:prstClr val="white"/>
                </a:solidFill>
              </a:rPr>
              <a:t>Medical University of South Carolina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86" y="1828796"/>
            <a:ext cx="2287645" cy="4206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241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762">
        <p14:warp dir="in"/>
      </p:transition>
    </mc:Choice>
    <mc:Fallback>
      <p:transition xmlns:p14="http://schemas.microsoft.com/office/powerpoint/2010/main" spd="slow" advClick="0" advTm="576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Dustin C. Lee, PhD</a:t>
            </a:r>
            <a:b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sz="2800" dirty="0"/>
              <a:t>Geisel School of Medicine at Dartmouth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5994" y="1905000"/>
            <a:ext cx="302895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4552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916">
        <p14:warp dir="in"/>
      </p:transition>
    </mc:Choice>
    <mc:Fallback>
      <p:transition xmlns:p14="http://schemas.microsoft.com/office/powerpoint/2010/main" spd="slow" advClick="0" advTm="491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1001" y="541637"/>
            <a:ext cx="8305800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Carlos C. Mahaffey, Pharm D, MPH</a:t>
            </a:r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University of Kentucky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40" y="1828800"/>
            <a:ext cx="3764532" cy="42084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018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74">
        <p14:warp dir="in"/>
      </p:transition>
    </mc:Choice>
    <mc:Fallback>
      <p:transition xmlns:p14="http://schemas.microsoft.com/office/powerpoint/2010/main" spd="slow" advClick="0" advTm="507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0" y="6858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Pia M. Mauro, PhD</a:t>
            </a:r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sz="2800" dirty="0"/>
              <a:t>Columbia University </a:t>
            </a:r>
            <a:endParaRPr lang="en-US" sz="2800" dirty="0" smtClean="0"/>
          </a:p>
          <a:p>
            <a:r>
              <a:rPr lang="en-US" sz="2800" dirty="0" smtClean="0"/>
              <a:t>Mailman </a:t>
            </a:r>
            <a:r>
              <a:rPr lang="en-US" sz="2800" dirty="0"/>
              <a:t>School of Public Health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75" y="1981200"/>
            <a:ext cx="6346255" cy="4206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119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97">
        <p14:warp dir="in"/>
      </p:transition>
    </mc:Choice>
    <mc:Fallback>
      <p:transition xmlns:p14="http://schemas.microsoft.com/office/powerpoint/2010/main" spd="slow" advClick="0" advTm="5097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Verica Milivojevic, PhD</a:t>
            </a:r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Yale University School of Medicine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6598" y="1905000"/>
            <a:ext cx="2636634" cy="396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66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709">
        <p14:warp dir="in"/>
      </p:transition>
    </mc:Choice>
    <mc:Fallback>
      <p:transition xmlns:p14="http://schemas.microsoft.com/office/powerpoint/2010/main" spd="slow" advClick="0" advTm="570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Rebecca Miller, BS</a:t>
            </a:r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The Scripps Research Institute/</a:t>
            </a:r>
          </a:p>
          <a:p>
            <a:r>
              <a:rPr lang="en-US" sz="2800" dirty="0" smtClean="0">
                <a:solidFill>
                  <a:prstClr val="white"/>
                </a:solidFill>
              </a:rPr>
              <a:t>University of Southern California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4766" y="1904999"/>
            <a:ext cx="2786633" cy="4206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07813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363">
        <p14:warp dir="in"/>
      </p:transition>
    </mc:Choice>
    <mc:Fallback>
      <p:transition xmlns:p14="http://schemas.microsoft.com/office/powerpoint/2010/main" spd="slow" advClick="0" advTm="5363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583487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Kelly Courtney, MA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4" descr="KellyCourtne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" b="1014"/>
          <a:stretch>
            <a:fillRect/>
          </a:stretch>
        </p:blipFill>
        <p:spPr>
          <a:xfrm>
            <a:off x="3124200" y="2133600"/>
            <a:ext cx="3074750" cy="4208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20737" y="9144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UCLA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888">
        <p14:warp dir="in"/>
      </p:transition>
    </mc:Choice>
    <mc:Fallback>
      <p:transition xmlns:p14="http://schemas.microsoft.com/office/powerpoint/2010/main" spd="slow" advClick="0" advTm="488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Matthew Rich, MS</a:t>
            </a:r>
            <a:b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sz="2800" dirty="0" smtClean="0">
                <a:solidFill>
                  <a:prstClr val="white"/>
                </a:solidFill>
              </a:rPr>
              <a:t>University of Pittsburgh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153" y="1828800"/>
            <a:ext cx="2788106" cy="42084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574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832">
        <p14:warp dir="in"/>
      </p:transition>
    </mc:Choice>
    <mc:Fallback>
      <p:transition xmlns:p14="http://schemas.microsoft.com/office/powerpoint/2010/main" spd="slow" advClick="0" advTm="583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David V. Smith, PhD</a:t>
            </a:r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Rutgers University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7665" y="1905000"/>
            <a:ext cx="2787078" cy="4206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5740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522">
        <p14:warp dir="in"/>
      </p:transition>
    </mc:Choice>
    <mc:Fallback>
      <p:transition xmlns:p14="http://schemas.microsoft.com/office/powerpoint/2010/main" spd="slow" advClick="0" advTm="552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Mary M. Sweeney, PhD</a:t>
            </a:r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Johns Hopkins University School of Medicine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1398" y="1905000"/>
            <a:ext cx="4079612" cy="4206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37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725">
        <p14:warp dir="in"/>
      </p:transition>
    </mc:Choice>
    <mc:Fallback>
      <p:transition xmlns:p14="http://schemas.microsoft.com/office/powerpoint/2010/main" spd="slow" advClick="0" advTm="5725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Patrick D. Worhunsky, PhD</a:t>
            </a:r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Yale University School of Medicine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0000" y="1905000"/>
            <a:ext cx="2802407" cy="4206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11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568">
        <p14:warp dir="in"/>
      </p:transition>
    </mc:Choice>
    <mc:Fallback>
      <p:transition xmlns:p14="http://schemas.microsoft.com/office/powerpoint/2010/main" spd="slow" advClick="0" advTm="556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3373" y="2743200"/>
            <a:ext cx="7583487" cy="1044388"/>
          </a:xfrm>
        </p:spPr>
        <p:txBody>
          <a:bodyPr/>
          <a:lstStyle/>
          <a:p>
            <a:r>
              <a:rPr 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Sean X. Luo, MD/PhD</a:t>
            </a:r>
            <a:br>
              <a:rPr 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en-US" sz="2000" dirty="0" smtClean="0"/>
              <a:t>Columbia University</a:t>
            </a: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2000" y="762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4353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498">
        <p14:warp dir="in"/>
      </p:transition>
    </mc:Choice>
    <mc:Fallback>
      <p:transition xmlns:p14="http://schemas.microsoft.com/office/powerpoint/2010/main" spd="slow" advClick="0" advTm="449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Abenaa</a:t>
            </a:r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  <a:r>
              <a:rPr lang="en-US" sz="54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Acheampong</a:t>
            </a:r>
            <a:endParaRPr lang="en-US" sz="4400" b="1" dirty="0" smtClean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Florida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Epidemiology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746507-BD90-4C15-A7A1-A93DAC637935" descr="image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2327800" cy="301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282">
        <p14:warp dir="in"/>
      </p:transition>
    </mc:Choice>
    <mc:Fallback>
      <p:transition xmlns:p14="http://schemas.microsoft.com/office/powerpoint/2010/main" spd="slow" advClick="0" advTm="528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4800" y="838200"/>
            <a:ext cx="48768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Jared Bagley  </a:t>
            </a:r>
            <a:endParaRPr lang="en-US" sz="4400" b="1" dirty="0" smtClean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California,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Santa Barbara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Psychological and Brain Sciences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2" b="3540"/>
          <a:stretch/>
        </p:blipFill>
        <p:spPr>
          <a:xfrm>
            <a:off x="1142999" y="1143000"/>
            <a:ext cx="2707560" cy="301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6320">
        <p14:warp dir="in"/>
      </p:transition>
    </mc:Choice>
    <mc:Fallback>
      <p:transition xmlns:p14="http://schemas.microsoft.com/office/powerpoint/2010/main" spd="slow" advClick="0" advTm="632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</a:t>
            </a:r>
            <a:r>
              <a:rPr lang="en-US" sz="2800" b="1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Sex/Gender Differences </a:t>
            </a: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8600" y="1688065"/>
            <a:ext cx="4876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Laura Brandt</a:t>
            </a:r>
            <a:endParaRPr lang="en-US" sz="4400" b="1" dirty="0" smtClean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Medical University of </a:t>
            </a:r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Vienna </a:t>
            </a:r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Center for Public </a:t>
            </a:r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Health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63" y="1099615"/>
            <a:ext cx="2245673" cy="301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3976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6035">
        <p14:warp dir="in"/>
      </p:transition>
    </mc:Choice>
    <mc:Fallback>
      <p:transition xmlns:p14="http://schemas.microsoft.com/office/powerpoint/2010/main" spd="slow" advClick="0" advTm="6035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Lisa K </a:t>
            </a:r>
          </a:p>
          <a:p>
            <a:pPr algn="ctr"/>
            <a:r>
              <a:rPr lang="en-US" sz="54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Brents</a:t>
            </a:r>
            <a:endParaRPr lang="en-US" sz="4400" b="1" dirty="0" smtClean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4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Arkansas for Medical Sciences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Psychiatric Research Institute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4" r="13231"/>
          <a:stretch/>
        </p:blipFill>
        <p:spPr>
          <a:xfrm>
            <a:off x="1066800" y="1116040"/>
            <a:ext cx="2899035" cy="31089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834">
        <p14:warp dir="in"/>
      </p:transition>
    </mc:Choice>
    <mc:Fallback>
      <p:transition xmlns:p14="http://schemas.microsoft.com/office/powerpoint/2010/main" spd="slow" advClick="0" advTm="583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Qiana</a:t>
            </a:r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Brown</a:t>
            </a:r>
            <a:endParaRPr lang="en-US" sz="54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Columbia University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Epidemiology 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391400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" b="25817"/>
          <a:stretch/>
        </p:blipFill>
        <p:spPr>
          <a:xfrm>
            <a:off x="1143000" y="1208574"/>
            <a:ext cx="2906909" cy="301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6065">
        <p14:warp dir="in"/>
      </p:transition>
    </mc:Choice>
    <mc:Fallback>
      <p:transition xmlns:p14="http://schemas.microsoft.com/office/powerpoint/2010/main" spd="slow" advClick="0" advTm="6065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583487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Anita </a:t>
            </a:r>
            <a:r>
              <a:rPr lang="en-US" sz="4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Cservenka</a:t>
            </a:r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, PhD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4" descr="Anita.Cservenk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r="5669"/>
          <a:stretch>
            <a:fillRect/>
          </a:stretch>
        </p:blipFill>
        <p:spPr>
          <a:xfrm>
            <a:off x="3048000" y="1828800"/>
            <a:ext cx="3053573" cy="4665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4572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UCLA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924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616">
        <p14:warp dir="in"/>
      </p:transition>
    </mc:Choice>
    <mc:Fallback>
      <p:transition xmlns:p14="http://schemas.microsoft.com/office/powerpoint/2010/main" spd="slow" advClick="0" advTm="561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5800" y="45720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Jessica Coker</a:t>
            </a:r>
            <a:endParaRPr lang="en-US" sz="4400" b="1" dirty="0" smtClean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nstantia"/>
              <a:ea typeface="ＭＳ Ｐゴシック" pitchFamily="50" charset="-128"/>
            </a:endParaRP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Arkansas for Medical Sciences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Psychiatric Research Institute 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11164"/>
          <a:stretch/>
        </p:blipFill>
        <p:spPr>
          <a:xfrm>
            <a:off x="914399" y="1193899"/>
            <a:ext cx="3244646" cy="301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303">
        <p14:warp dir="in"/>
      </p:transition>
    </mc:Choice>
    <mc:Fallback>
      <p:transition xmlns:p14="http://schemas.microsoft.com/office/powerpoint/2010/main" spd="slow" advClick="0" advTm="5303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Mekeila</a:t>
            </a:r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Cook</a:t>
            </a:r>
            <a:endParaRPr lang="en-US" sz="2800" b="1" dirty="0" smtClean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California, Los Angeles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Psychiatry and </a:t>
            </a:r>
            <a:r>
              <a:rPr lang="en-US" sz="28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Biobehavioral</a:t>
            </a:r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Sciences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2020" r="4226" b="12404"/>
          <a:stretch/>
        </p:blipFill>
        <p:spPr>
          <a:xfrm>
            <a:off x="990600" y="1153484"/>
            <a:ext cx="3276600" cy="30480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332">
        <p14:warp dir="in"/>
      </p:transition>
    </mc:Choice>
    <mc:Fallback>
      <p:transition xmlns:p14="http://schemas.microsoft.com/office/powerpoint/2010/main" spd="slow" advClick="0" advTm="533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Logan </a:t>
            </a:r>
            <a:r>
              <a:rPr lang="en-US" sz="54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Dowdle</a:t>
            </a:r>
            <a:endParaRPr lang="en-US" sz="4400" b="1" dirty="0" smtClean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Medical University of South Carolina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Psychiatry and Behavioral Sciences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0"/>
          <a:stretch/>
        </p:blipFill>
        <p:spPr>
          <a:xfrm>
            <a:off x="1066800" y="1114544"/>
            <a:ext cx="2899972" cy="301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647">
        <p14:warp dir="in"/>
      </p:transition>
    </mc:Choice>
    <mc:Fallback>
      <p:transition xmlns:p14="http://schemas.microsoft.com/office/powerpoint/2010/main" spd="slow" advClick="0" advTm="5647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Elizabeth Evans</a:t>
            </a:r>
            <a:endParaRPr lang="en-US" sz="4400" b="1" dirty="0" smtClean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David Geffen School of Medicine at UCLA</a:t>
            </a:r>
          </a:p>
          <a:p>
            <a:pPr algn="ctr"/>
            <a:r>
              <a:rPr lang="en-US" sz="28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Semel</a:t>
            </a:r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Institute for Neuroscience and Human Behavior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3017520" cy="301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520">
        <p14:warp dir="in"/>
      </p:transition>
    </mc:Choice>
    <mc:Fallback>
      <p:transition xmlns:p14="http://schemas.microsoft.com/office/powerpoint/2010/main" spd="slow" advClick="0" advTm="552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</a:t>
            </a:r>
            <a:r>
              <a:rPr lang="en-US" sz="2800" b="1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Sex/Gender Differences </a:t>
            </a: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54260" y="1689934"/>
            <a:ext cx="48768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Diann </a:t>
            </a:r>
            <a:r>
              <a:rPr lang="en-US" sz="54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Gaalema</a:t>
            </a:r>
            <a:endParaRPr lang="en-US" sz="4400" b="1" dirty="0" smtClean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Vermont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Departments of Psychiatry and Psychology</a:t>
            </a:r>
            <a:b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</a:b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" r="3840"/>
          <a:stretch/>
        </p:blipFill>
        <p:spPr>
          <a:xfrm>
            <a:off x="990600" y="1159629"/>
            <a:ext cx="3124200" cy="301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299">
        <p14:warp dir="in"/>
      </p:transition>
    </mc:Choice>
    <mc:Fallback>
      <p:transition xmlns:p14="http://schemas.microsoft.com/office/powerpoint/2010/main" spd="slow" advClick="0" advTm="529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Cathryn</a:t>
            </a:r>
            <a:r>
              <a:rPr lang="en-US" sz="4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  <a:r>
              <a:rPr lang="en-US" sz="48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Glanton</a:t>
            </a:r>
            <a:r>
              <a:rPr lang="en-US" sz="4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  <a:r>
              <a:rPr lang="en-US" sz="48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Holzhauer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Massachusetts Medical School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Psychiatry and Division of Addiction Psychiatry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3017520" cy="301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7345">
        <p14:warp dir="in"/>
      </p:transition>
    </mc:Choice>
    <mc:Fallback>
      <p:transition xmlns:p14="http://schemas.microsoft.com/office/powerpoint/2010/main" spd="slow" advClick="0" advTm="7345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Kah</a:t>
            </a:r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-Chung Leong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Medical University of South Carolina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Neurosciences 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5048" b="24844"/>
          <a:stretch/>
        </p:blipFill>
        <p:spPr>
          <a:xfrm>
            <a:off x="1447798" y="1053136"/>
            <a:ext cx="2435626" cy="301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6402">
        <p14:warp dir="in"/>
      </p:transition>
    </mc:Choice>
    <mc:Fallback>
      <p:transition xmlns:p14="http://schemas.microsoft.com/office/powerpoint/2010/main" spd="slow" advClick="0" advTm="640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Jamey Lister</a:t>
            </a:r>
            <a:endParaRPr lang="en-US" sz="4400" b="1" dirty="0" smtClean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Wayne State University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School of Social Work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Psychiatry and Behavioral Neurosciences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16521" r="13154" b="34627"/>
          <a:stretch/>
        </p:blipFill>
        <p:spPr>
          <a:xfrm>
            <a:off x="1325563" y="1207480"/>
            <a:ext cx="2598420" cy="301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733">
        <p14:warp dir="in"/>
      </p:transition>
    </mc:Choice>
    <mc:Fallback>
      <p:transition xmlns:p14="http://schemas.microsoft.com/office/powerpoint/2010/main" spd="slow" advClick="0" advTm="4733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62400" y="803976"/>
            <a:ext cx="49530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Erica McGrath  </a:t>
            </a:r>
            <a:endParaRPr lang="en-US" sz="54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Texas Medical Branch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Human Pathophysiology and Translation Medicine Program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t="1974" b="14176"/>
          <a:stretch/>
        </p:blipFill>
        <p:spPr>
          <a:xfrm>
            <a:off x="1066800" y="1178670"/>
            <a:ext cx="2564471" cy="30374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182">
        <p14:warp dir="in"/>
      </p:transition>
    </mc:Choice>
    <mc:Fallback>
      <p:transition xmlns:p14="http://schemas.microsoft.com/office/powerpoint/2010/main" spd="slow" advClick="0" advTm="518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724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Jacquelyn Meyers</a:t>
            </a:r>
            <a:endParaRPr lang="en-US" sz="4400" b="1" dirty="0" smtClean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The State University of New York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Henri </a:t>
            </a:r>
            <a:r>
              <a:rPr lang="en-US" sz="28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Begleiter</a:t>
            </a:r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  <a:r>
              <a:rPr lang="en-US" sz="28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Neurodynamics</a:t>
            </a:r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Laboratory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9" t="24580" r="29821" b="32592"/>
          <a:stretch/>
        </p:blipFill>
        <p:spPr>
          <a:xfrm>
            <a:off x="1333876" y="1207480"/>
            <a:ext cx="2301630" cy="301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316">
        <p14:warp dir="in"/>
      </p:transition>
    </mc:Choice>
    <mc:Fallback>
      <p:transition xmlns:p14="http://schemas.microsoft.com/office/powerpoint/2010/main" spd="slow" advClick="0" advTm="531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583487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Rachel </a:t>
            </a:r>
            <a:r>
              <a:rPr lang="en-US" sz="4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Denlinger</a:t>
            </a:r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, MPH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4" descr="Rachel.Denlinger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r="4183"/>
          <a:stretch>
            <a:fillRect/>
          </a:stretch>
        </p:blipFill>
        <p:spPr>
          <a:xfrm>
            <a:off x="2905061" y="1752600"/>
            <a:ext cx="3419539" cy="4665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5334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Brown University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24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929">
        <p14:warp dir="in"/>
      </p:transition>
    </mc:Choice>
    <mc:Fallback>
      <p:transition xmlns:p14="http://schemas.microsoft.com/office/powerpoint/2010/main" spd="slow" advClick="0" advTm="592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1693" y="1600200"/>
            <a:ext cx="4495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Maria Parker</a:t>
            </a:r>
            <a:endParaRPr lang="en-US" sz="2800" b="1" dirty="0" smtClean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Michigan State University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Epidemiology and Biostatistics 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197" b="4040"/>
          <a:stretch/>
        </p:blipFill>
        <p:spPr>
          <a:xfrm>
            <a:off x="1325563" y="1143000"/>
            <a:ext cx="2589045" cy="301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968">
        <p14:warp dir="in"/>
      </p:transition>
    </mc:Choice>
    <mc:Fallback>
      <p:transition xmlns:p14="http://schemas.microsoft.com/office/powerpoint/2010/main" spd="slow" advClick="0" advTm="496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0" y="838200"/>
            <a:ext cx="44196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Deena </a:t>
            </a:r>
            <a:r>
              <a:rPr lang="en-US" sz="54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Peyser</a:t>
            </a:r>
            <a:endParaRPr lang="en-US" sz="4400" b="1" dirty="0" smtClean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Rutgers University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Rutgers Center of Alcohol Studies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Cardiac Neuroscience Lab 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8"/>
          <a:stretch/>
        </p:blipFill>
        <p:spPr>
          <a:xfrm>
            <a:off x="1676400" y="1066800"/>
            <a:ext cx="1828800" cy="32516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4971">
        <p14:warp dir="in"/>
      </p:transition>
    </mc:Choice>
    <mc:Fallback>
      <p:transition xmlns:p14="http://schemas.microsoft.com/office/powerpoint/2010/main" spd="slow" advClick="0" advTm="4971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Virginie</a:t>
            </a:r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  <a:r>
              <a:rPr lang="en-US" sz="54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Rappeneau</a:t>
            </a:r>
            <a:endParaRPr lang="en-US" sz="54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28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Meharry</a:t>
            </a:r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Medical College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Neuroscience and Pharmacology 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22576" r="11182" b="10400"/>
          <a:stretch/>
        </p:blipFill>
        <p:spPr>
          <a:xfrm>
            <a:off x="762000" y="1295400"/>
            <a:ext cx="3461273" cy="301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254">
        <p14:warp dir="in"/>
      </p:transition>
    </mc:Choice>
    <mc:Fallback>
      <p:transition xmlns:p14="http://schemas.microsoft.com/office/powerpoint/2010/main" spd="slow" advClick="0" advTm="525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7200" y="838200"/>
            <a:ext cx="4876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Katherine </a:t>
            </a:r>
            <a:r>
              <a:rPr lang="en-US" sz="5400" b="1" dirty="0" err="1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Serafine</a:t>
            </a:r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  <a:endParaRPr lang="en-US" sz="54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Texas at El Paso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Psychology</a:t>
            </a:r>
            <a:endParaRPr lang="en-US" sz="24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4" t="14146" r="22830" b="16665"/>
          <a:stretch/>
        </p:blipFill>
        <p:spPr>
          <a:xfrm>
            <a:off x="1143000" y="1195374"/>
            <a:ext cx="2895600" cy="301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277">
        <p14:warp dir="in"/>
      </p:transition>
    </mc:Choice>
    <mc:Fallback>
      <p:transition xmlns:p14="http://schemas.microsoft.com/office/powerpoint/2010/main" spd="slow" advClick="0" advTm="5277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 smtClean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838200"/>
            <a:ext cx="44196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Brian Sherman</a:t>
            </a:r>
            <a:endParaRPr lang="en-US" sz="2400" b="1" dirty="0" smtClean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Medical University of South Carolina</a:t>
            </a:r>
          </a:p>
          <a:p>
            <a:pPr algn="ctr"/>
            <a:r>
              <a:rPr lang="en-US" sz="2800" b="1" dirty="0" smtClean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Psychiatry and Behavioral Sciences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/>
          <a:stretch/>
        </p:blipFill>
        <p:spPr>
          <a:xfrm rot="5400000">
            <a:off x="597207" y="1155393"/>
            <a:ext cx="3651906" cy="3017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894">
        <p14:warp dir="in"/>
      </p:transition>
    </mc:Choice>
    <mc:Fallback>
      <p:transition xmlns:p14="http://schemas.microsoft.com/office/powerpoint/2010/main" spd="slow" advClick="0" advTm="589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292"/>
            <a:ext cx="7583487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Mehdi </a:t>
            </a:r>
            <a:r>
              <a:rPr lang="en-US" sz="4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Farokhina</a:t>
            </a:r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, MD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4" descr="Mehdi Farokhnia 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r="2438"/>
          <a:stretch>
            <a:fillRect/>
          </a:stretch>
        </p:blipFill>
        <p:spPr>
          <a:xfrm>
            <a:off x="2590800" y="1905000"/>
            <a:ext cx="3921317" cy="4741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0" y="6096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NIH Intramural Program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28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246">
        <p14:warp dir="in"/>
      </p:transition>
    </mc:Choice>
    <mc:Fallback>
      <p:transition xmlns:p14="http://schemas.microsoft.com/office/powerpoint/2010/main" spd="slow" advClick="0" advTm="524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583487" cy="1044388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Danielle </a:t>
            </a:r>
            <a:r>
              <a:rPr lang="en-US" sz="4400" b="1" dirty="0" err="1">
                <a:solidFill>
                  <a:srgbClr val="0000FF"/>
                </a:solidFill>
                <a:latin typeface="Helvetica"/>
                <a:cs typeface="Helvetica"/>
              </a:rPr>
              <a:t>H</a:t>
            </a:r>
            <a:r>
              <a:rPr lang="en-US" sz="4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oryniak</a:t>
            </a:r>
            <a:r>
              <a:rPr lang="en-US" sz="4400" b="1" dirty="0" smtClean="0">
                <a:solidFill>
                  <a:srgbClr val="0000FF"/>
                </a:solidFill>
                <a:latin typeface="Helvetica"/>
                <a:cs typeface="Helvetica"/>
              </a:rPr>
              <a:t>, PhD</a:t>
            </a:r>
            <a:endParaRPr lang="en-US" sz="44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4" descr="Danielle_Horyniak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6" b="4486"/>
          <a:stretch>
            <a:fillRect/>
          </a:stretch>
        </p:blipFill>
        <p:spPr>
          <a:xfrm>
            <a:off x="2482863" y="2116137"/>
            <a:ext cx="4451337" cy="4284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9144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  <a:latin typeface="Helvetica"/>
                <a:cs typeface="Helvetica"/>
              </a:rPr>
              <a:t>UCSD</a:t>
            </a:r>
            <a:endParaRPr lang="en-US" sz="4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670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6849">
        <p14:warp dir="in"/>
      </p:transition>
    </mc:Choice>
    <mc:Fallback>
      <p:transition xmlns:p14="http://schemas.microsoft.com/office/powerpoint/2010/main" spd="slow" advClick="0" advTm="6849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low">
  <a:themeElements>
    <a:clrScheme name="Custom 2">
      <a:dk1>
        <a:srgbClr val="FFFFFF"/>
      </a:dk1>
      <a:lt1>
        <a:sysClr val="window" lastClr="FFFFFF"/>
      </a:lt1>
      <a:dk2>
        <a:srgbClr val="FFFFFF"/>
      </a:dk2>
      <a:lt2>
        <a:srgbClr val="DEDEDE"/>
      </a:lt2>
      <a:accent1>
        <a:srgbClr val="C990CB"/>
      </a:accent1>
      <a:accent2>
        <a:srgbClr val="743776"/>
      </a:accent2>
      <a:accent3>
        <a:srgbClr val="A04DA3"/>
      </a:accent3>
      <a:accent4>
        <a:srgbClr val="FFFFFF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8048</TotalTime>
  <Words>733</Words>
  <Application>Microsoft Macintosh PowerPoint</Application>
  <PresentationFormat>On-screen Show (4:3)</PresentationFormat>
  <Paragraphs>188</Paragraphs>
  <Slides>74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Revolution</vt:lpstr>
      <vt:lpstr>Waveform</vt:lpstr>
      <vt:lpstr>Genesis</vt:lpstr>
      <vt:lpstr>Flow</vt:lpstr>
      <vt:lpstr>CPDD 78th Annual Scientific Meeting  2016 Travel Award Recipients</vt:lpstr>
      <vt:lpstr>Congratulations to the 2016 CPDD Early Career Investigator Awardees!</vt:lpstr>
      <vt:lpstr>Sean Allen, DrPh, MPH</vt:lpstr>
      <vt:lpstr>Seth Batten, MS</vt:lpstr>
      <vt:lpstr>Kelly Courtney, MA</vt:lpstr>
      <vt:lpstr>Anita Cservenka, PhD</vt:lpstr>
      <vt:lpstr>Rachel Denlinger, MPH</vt:lpstr>
      <vt:lpstr>Mehdi Farokhina, MD</vt:lpstr>
      <vt:lpstr>Danielle Horyniak, PhD</vt:lpstr>
      <vt:lpstr>Bradley Kerridge, PhD</vt:lpstr>
      <vt:lpstr>Allison Kurti, PhD</vt:lpstr>
      <vt:lpstr>Rebecca McDonald, MSc</vt:lpstr>
      <vt:lpstr>Irene Pericot-Valverde, MA</vt:lpstr>
      <vt:lpstr>Paul Regier, PhD</vt:lpstr>
      <vt:lpstr>Michael Regner, MD</vt:lpstr>
      <vt:lpstr>Glenn-Milo Santos, PhD, MPH</vt:lpstr>
      <vt:lpstr>Roman Shrestha, MPH</vt:lpstr>
      <vt:lpstr>Fred Arne Thorberg, PhD</vt:lpstr>
      <vt:lpstr>Denise Vidot, PhD</vt:lpstr>
      <vt:lpstr>Christine Vinci, PhD</vt:lpstr>
      <vt:lpstr>Sarah W. Yip, MSc, PhD</vt:lpstr>
      <vt:lpstr>Yafang Zhang, BS</vt:lpstr>
      <vt:lpstr>Congratulations  to the 2016  Stephen G. Holtzman Travel Award Recipient!</vt:lpstr>
      <vt:lpstr>Jae Kim</vt:lpstr>
      <vt:lpstr>Primm-Singleton Travel Awardees 2016</vt:lpstr>
      <vt:lpstr>Alexander Armendariz     </vt:lpstr>
      <vt:lpstr>   Danni Lanaway, M.A. University of Cincinatti     </vt:lpstr>
      <vt:lpstr>Suky Martinez     </vt:lpstr>
      <vt:lpstr>Austin Nation Ph.D., RN   </vt:lpstr>
      <vt:lpstr>Steven Nieto    </vt:lpstr>
      <vt:lpstr>Daniel Peterson PhD    </vt:lpstr>
      <vt:lpstr>Claudia Soto     </vt:lpstr>
      <vt:lpstr>Yasmin Zakiniaeiz    </vt:lpstr>
      <vt:lpstr>2016 NIDA Director’s Travel Award Recipients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Brantley Jarvis, PhD Johns Hopkins University School of Medicine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Sean X. Luo, MD/PhD Columbia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Kentucky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 Early Career Investigator Travel Awardees</dc:title>
  <dc:creator>Jennifer Havens</dc:creator>
  <cp:lastModifiedBy>Constance Pollack</cp:lastModifiedBy>
  <cp:revision>139</cp:revision>
  <dcterms:created xsi:type="dcterms:W3CDTF">2012-05-15T14:13:32Z</dcterms:created>
  <dcterms:modified xsi:type="dcterms:W3CDTF">2016-08-19T19:30:11Z</dcterms:modified>
</cp:coreProperties>
</file>